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y="5143500" cx="9144000"/>
  <p:notesSz cx="6858000" cy="9144000"/>
  <p:embeddedFontLst>
    <p:embeddedFont>
      <p:font typeface="Roboto"/>
      <p:regular r:id="rId27"/>
      <p:bold r:id="rId28"/>
      <p:italic r:id="rId29"/>
      <p:boldItalic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Roboto-bold.fntdata"/><Relationship Id="rId27" Type="http://schemas.openxmlformats.org/officeDocument/2006/relationships/font" Target="fonts/Roboto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0" Type="http://schemas.openxmlformats.org/officeDocument/2006/relationships/font" Target="fonts/Roboto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3abe491593_4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13abe491593_4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3abe491593_4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13abe491593_4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3abe491593_4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13abe491593_4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3abe491593_4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13abe491593_4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3ad2444474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13ad2444474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3ad2444474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13ad2444474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3ad2444474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13ad2444474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13ad2444474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13ad2444474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3ad2444474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13ad2444474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13abe491593_4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13abe491593_4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13abe491593_4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13abe491593_4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3abe491593_4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13abe491593_4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13abe491593_4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13abe491593_4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13abe491593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13abe491593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13abe491593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13abe491593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13abe49159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13abe49159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3abe491593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13abe491593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13abe491593_4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13abe491593_4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3abe491593_4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13abe491593_4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3abe491593_4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13abe491593_4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Relationship Id="rId4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Relationship Id="rId4" Type="http://schemas.openxmlformats.org/officeDocument/2006/relationships/image" Target="../media/image12.png"/><Relationship Id="rId5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2.png"/><Relationship Id="rId4" Type="http://schemas.openxmlformats.org/officeDocument/2006/relationships/image" Target="../media/image21.png"/><Relationship Id="rId5" Type="http://schemas.openxmlformats.org/officeDocument/2006/relationships/image" Target="../media/image1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3.png"/><Relationship Id="rId4" Type="http://schemas.openxmlformats.org/officeDocument/2006/relationships/image" Target="../media/image20.png"/><Relationship Id="rId5" Type="http://schemas.openxmlformats.org/officeDocument/2006/relationships/image" Target="../media/image19.png"/><Relationship Id="rId6" Type="http://schemas.openxmlformats.org/officeDocument/2006/relationships/image" Target="../media/image1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0.png"/><Relationship Id="rId4" Type="http://schemas.openxmlformats.org/officeDocument/2006/relationships/image" Target="../media/image23.png"/><Relationship Id="rId5" Type="http://schemas.openxmlformats.org/officeDocument/2006/relationships/image" Target="../media/image19.png"/><Relationship Id="rId6" Type="http://schemas.openxmlformats.org/officeDocument/2006/relationships/image" Target="../media/image1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3.png"/><Relationship Id="rId4" Type="http://schemas.openxmlformats.org/officeDocument/2006/relationships/image" Target="../media/image20.png"/><Relationship Id="rId5" Type="http://schemas.openxmlformats.org/officeDocument/2006/relationships/image" Target="../media/image19.png"/><Relationship Id="rId6" Type="http://schemas.openxmlformats.org/officeDocument/2006/relationships/image" Target="../media/image1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3.png"/><Relationship Id="rId4" Type="http://schemas.openxmlformats.org/officeDocument/2006/relationships/image" Target="../media/image20.png"/><Relationship Id="rId5" Type="http://schemas.openxmlformats.org/officeDocument/2006/relationships/image" Target="../media/image19.png"/><Relationship Id="rId6" Type="http://schemas.openxmlformats.org/officeDocument/2006/relationships/image" Target="../media/image1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3.png"/><Relationship Id="rId4" Type="http://schemas.openxmlformats.org/officeDocument/2006/relationships/image" Target="../media/image20.png"/><Relationship Id="rId5" Type="http://schemas.openxmlformats.org/officeDocument/2006/relationships/image" Target="../media/image26.png"/><Relationship Id="rId6" Type="http://schemas.openxmlformats.org/officeDocument/2006/relationships/image" Target="../media/image19.png"/><Relationship Id="rId7" Type="http://schemas.openxmlformats.org/officeDocument/2006/relationships/image" Target="../media/image1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7.png"/><Relationship Id="rId4" Type="http://schemas.openxmlformats.org/officeDocument/2006/relationships/image" Target="../media/image2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9.png"/><Relationship Id="rId4" Type="http://schemas.openxmlformats.org/officeDocument/2006/relationships/image" Target="../media/image17.png"/><Relationship Id="rId5" Type="http://schemas.openxmlformats.org/officeDocument/2006/relationships/image" Target="../media/image2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Relationship Id="rId4" Type="http://schemas.openxmlformats.org/officeDocument/2006/relationships/image" Target="../media/image19.png"/><Relationship Id="rId5" Type="http://schemas.openxmlformats.org/officeDocument/2006/relationships/image" Target="../media/image1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image" Target="../media/image13.png"/><Relationship Id="rId5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Workshop Scratch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817050" y="28678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Catalina &amp; Alexandru Smeureanu </a:t>
            </a:r>
            <a:endParaRPr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4625" y="-2"/>
            <a:ext cx="2154100" cy="140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2"/>
          <p:cNvSpPr txBox="1"/>
          <p:nvPr>
            <p:ph idx="1" type="body"/>
          </p:nvPr>
        </p:nvSpPr>
        <p:spPr>
          <a:xfrm>
            <a:off x="252575" y="4923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114300" marR="1905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5F6368"/>
              </a:solidFill>
              <a:highlight>
                <a:srgbClr val="F5F5F5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558800" rtl="0" algn="ctr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50">
                <a:solidFill>
                  <a:schemeClr val="dk1"/>
                </a:solidFill>
                <a:highlight>
                  <a:srgbClr val="F5F5F5"/>
                </a:highlight>
                <a:latin typeface="Roboto"/>
                <a:ea typeface="Roboto"/>
                <a:cs typeface="Roboto"/>
                <a:sym typeface="Roboto"/>
              </a:rPr>
              <a:t>Wat gebeurt er in een echte auto als je de versnelling lang ingedrukt houdt?</a:t>
            </a:r>
            <a:endParaRPr sz="2150">
              <a:solidFill>
                <a:schemeClr val="dk1"/>
              </a:solidFill>
              <a:highlight>
                <a:srgbClr val="F5F5F5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3" name="Google Shape;12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8725" y="1990400"/>
            <a:ext cx="2857500" cy="2857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4" name="Google Shape;124;p22"/>
          <p:cNvCxnSpPr/>
          <p:nvPr/>
        </p:nvCxnSpPr>
        <p:spPr>
          <a:xfrm flipH="1">
            <a:off x="4919050" y="2305700"/>
            <a:ext cx="1162500" cy="512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5" name="Google Shape;125;p22"/>
          <p:cNvSpPr txBox="1"/>
          <p:nvPr/>
        </p:nvSpPr>
        <p:spPr>
          <a:xfrm>
            <a:off x="6120975" y="2000400"/>
            <a:ext cx="1616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grootste</a:t>
            </a:r>
            <a:r>
              <a:rPr lang="en"/>
              <a:t> </a:t>
            </a:r>
            <a:r>
              <a:rPr lang="en"/>
              <a:t>snelheid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</a:t>
            </a:r>
            <a:r>
              <a:rPr lang="en"/>
              <a:t>imiteren van de versnelling</a:t>
            </a:r>
            <a:endParaRPr/>
          </a:p>
        </p:txBody>
      </p:sp>
      <p:pic>
        <p:nvPicPr>
          <p:cNvPr id="131" name="Google Shape;131;p23"/>
          <p:cNvPicPr preferRelativeResize="0"/>
          <p:nvPr/>
        </p:nvPicPr>
        <p:blipFill rotWithShape="1">
          <a:blip r:embed="rId3">
            <a:alphaModFix/>
          </a:blip>
          <a:srcRect b="0" l="0" r="-1884" t="53477"/>
          <a:stretch/>
        </p:blipFill>
        <p:spPr>
          <a:xfrm>
            <a:off x="1326025" y="1554963"/>
            <a:ext cx="3121350" cy="255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784777"/>
            <a:ext cx="4265425" cy="2092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4"/>
          <p:cNvSpPr txBox="1"/>
          <p:nvPr>
            <p:ph type="title"/>
          </p:nvPr>
        </p:nvSpPr>
        <p:spPr>
          <a:xfrm>
            <a:off x="311700" y="428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Auto remmen</a:t>
            </a:r>
            <a:endParaRPr/>
          </a:p>
        </p:txBody>
      </p:sp>
      <p:sp>
        <p:nvSpPr>
          <p:cNvPr id="138" name="Google Shape;138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Wat moeten we doen in een echte auto om te stoppen?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139" name="Google Shape;13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7450" y="2191663"/>
            <a:ext cx="2581275" cy="209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34402" y="1980527"/>
            <a:ext cx="2517750" cy="251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38888" y="-12"/>
            <a:ext cx="2705100" cy="1685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Auto start positie</a:t>
            </a:r>
            <a:endParaRPr/>
          </a:p>
        </p:txBody>
      </p:sp>
      <p:pic>
        <p:nvPicPr>
          <p:cNvPr id="147" name="Google Shape;14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2625" y="1817050"/>
            <a:ext cx="2586750" cy="2144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5"/>
          <p:cNvPicPr preferRelativeResize="0"/>
          <p:nvPr/>
        </p:nvPicPr>
        <p:blipFill rotWithShape="1">
          <a:blip r:embed="rId4">
            <a:alphaModFix/>
          </a:blip>
          <a:srcRect b="0" l="22311" r="0" t="25489"/>
          <a:stretch/>
        </p:blipFill>
        <p:spPr>
          <a:xfrm>
            <a:off x="5417903" y="0"/>
            <a:ext cx="3726097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65249" y="947624"/>
            <a:ext cx="1367300" cy="7123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0" name="Google Shape;150;p25"/>
          <p:cNvCxnSpPr>
            <a:stCxn id="149" idx="3"/>
          </p:cNvCxnSpPr>
          <p:nvPr/>
        </p:nvCxnSpPr>
        <p:spPr>
          <a:xfrm flipH="1" rot="10800000">
            <a:off x="4932549" y="266674"/>
            <a:ext cx="2325900" cy="10371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26"/>
          <p:cNvPicPr preferRelativeResize="0"/>
          <p:nvPr/>
        </p:nvPicPr>
        <p:blipFill rotWithShape="1">
          <a:blip r:embed="rId3">
            <a:alphaModFix/>
          </a:blip>
          <a:srcRect b="14789" l="27713" r="50660" t="-14790"/>
          <a:stretch/>
        </p:blipFill>
        <p:spPr>
          <a:xfrm>
            <a:off x="2532350" y="2352550"/>
            <a:ext cx="1911550" cy="266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6"/>
          <p:cNvPicPr preferRelativeResize="0"/>
          <p:nvPr/>
        </p:nvPicPr>
        <p:blipFill rotWithShape="1">
          <a:blip r:embed="rId3">
            <a:alphaModFix/>
          </a:blip>
          <a:srcRect b="14787" l="51629" r="27524" t="2833"/>
          <a:stretch/>
        </p:blipFill>
        <p:spPr>
          <a:xfrm>
            <a:off x="4711750" y="2822075"/>
            <a:ext cx="1842600" cy="219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6"/>
          <p:cNvPicPr preferRelativeResize="0"/>
          <p:nvPr/>
        </p:nvPicPr>
        <p:blipFill rotWithShape="1">
          <a:blip r:embed="rId3">
            <a:alphaModFix/>
          </a:blip>
          <a:srcRect b="14789" l="75430" r="1828" t="-14790"/>
          <a:stretch/>
        </p:blipFill>
        <p:spPr>
          <a:xfrm>
            <a:off x="6822200" y="2352550"/>
            <a:ext cx="2010101" cy="2664125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6"/>
          <p:cNvSpPr/>
          <p:nvPr/>
        </p:nvSpPr>
        <p:spPr>
          <a:xfrm>
            <a:off x="0" y="1547000"/>
            <a:ext cx="9173400" cy="1399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Tijd in de speel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0" name="Google Shape;160;p26"/>
          <p:cNvPicPr preferRelativeResize="0"/>
          <p:nvPr/>
        </p:nvPicPr>
        <p:blipFill rotWithShape="1">
          <a:blip r:embed="rId4">
            <a:alphaModFix/>
          </a:blip>
          <a:srcRect b="14794" l="779" r="74636" t="8152"/>
          <a:stretch/>
        </p:blipFill>
        <p:spPr>
          <a:xfrm>
            <a:off x="250925" y="2963800"/>
            <a:ext cx="2173024" cy="2052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6774" y="1582399"/>
            <a:ext cx="1367300" cy="712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8850" y="2352550"/>
            <a:ext cx="1343150" cy="61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27"/>
          <p:cNvPicPr preferRelativeResize="0"/>
          <p:nvPr/>
        </p:nvPicPr>
        <p:blipFill rotWithShape="1">
          <a:blip r:embed="rId3">
            <a:alphaModFix/>
          </a:blip>
          <a:srcRect b="14789" l="27713" r="50660" t="-14790"/>
          <a:stretch/>
        </p:blipFill>
        <p:spPr>
          <a:xfrm>
            <a:off x="2532350" y="2352550"/>
            <a:ext cx="1911550" cy="266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7"/>
          <p:cNvPicPr preferRelativeResize="0"/>
          <p:nvPr/>
        </p:nvPicPr>
        <p:blipFill rotWithShape="1">
          <a:blip r:embed="rId4">
            <a:alphaModFix/>
          </a:blip>
          <a:srcRect b="14787" l="51629" r="27524" t="2833"/>
          <a:stretch/>
        </p:blipFill>
        <p:spPr>
          <a:xfrm>
            <a:off x="4711750" y="2822075"/>
            <a:ext cx="1842600" cy="219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7"/>
          <p:cNvPicPr preferRelativeResize="0"/>
          <p:nvPr/>
        </p:nvPicPr>
        <p:blipFill rotWithShape="1">
          <a:blip r:embed="rId4">
            <a:alphaModFix/>
          </a:blip>
          <a:srcRect b="14789" l="75430" r="1828" t="-14790"/>
          <a:stretch/>
        </p:blipFill>
        <p:spPr>
          <a:xfrm>
            <a:off x="6822200" y="2352550"/>
            <a:ext cx="2010101" cy="2664125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Tijd in de speel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27"/>
          <p:cNvSpPr/>
          <p:nvPr/>
        </p:nvSpPr>
        <p:spPr>
          <a:xfrm>
            <a:off x="0" y="1547000"/>
            <a:ext cx="9173400" cy="1399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2" name="Google Shape;172;p27"/>
          <p:cNvPicPr preferRelativeResize="0"/>
          <p:nvPr/>
        </p:nvPicPr>
        <p:blipFill rotWithShape="1">
          <a:blip r:embed="rId4">
            <a:alphaModFix/>
          </a:blip>
          <a:srcRect b="14794" l="779" r="74636" t="8152"/>
          <a:stretch/>
        </p:blipFill>
        <p:spPr>
          <a:xfrm>
            <a:off x="250925" y="2963800"/>
            <a:ext cx="2173024" cy="2052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41999" y="1582399"/>
            <a:ext cx="1367300" cy="712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60325" y="2352550"/>
            <a:ext cx="1343150" cy="61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28"/>
          <p:cNvPicPr preferRelativeResize="0"/>
          <p:nvPr/>
        </p:nvPicPr>
        <p:blipFill rotWithShape="1">
          <a:blip r:embed="rId3">
            <a:alphaModFix/>
          </a:blip>
          <a:srcRect b="14789" l="27713" r="50660" t="-14790"/>
          <a:stretch/>
        </p:blipFill>
        <p:spPr>
          <a:xfrm>
            <a:off x="2532350" y="2352550"/>
            <a:ext cx="1911550" cy="266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8"/>
          <p:cNvPicPr preferRelativeResize="0"/>
          <p:nvPr/>
        </p:nvPicPr>
        <p:blipFill rotWithShape="1">
          <a:blip r:embed="rId4">
            <a:alphaModFix/>
          </a:blip>
          <a:srcRect b="14787" l="51629" r="27524" t="2833"/>
          <a:stretch/>
        </p:blipFill>
        <p:spPr>
          <a:xfrm>
            <a:off x="4711750" y="2822075"/>
            <a:ext cx="1842600" cy="219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8"/>
          <p:cNvPicPr preferRelativeResize="0"/>
          <p:nvPr/>
        </p:nvPicPr>
        <p:blipFill rotWithShape="1">
          <a:blip r:embed="rId3">
            <a:alphaModFix/>
          </a:blip>
          <a:srcRect b="14789" l="75430" r="1828" t="-14790"/>
          <a:stretch/>
        </p:blipFill>
        <p:spPr>
          <a:xfrm>
            <a:off x="6822200" y="2352550"/>
            <a:ext cx="2010101" cy="2664125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Tijd in de speel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28"/>
          <p:cNvSpPr/>
          <p:nvPr/>
        </p:nvSpPr>
        <p:spPr>
          <a:xfrm>
            <a:off x="0" y="1547000"/>
            <a:ext cx="9173400" cy="1399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4" name="Google Shape;184;p28"/>
          <p:cNvPicPr preferRelativeResize="0"/>
          <p:nvPr/>
        </p:nvPicPr>
        <p:blipFill rotWithShape="1">
          <a:blip r:embed="rId3">
            <a:alphaModFix/>
          </a:blip>
          <a:srcRect b="14794" l="779" r="74636" t="8152"/>
          <a:stretch/>
        </p:blipFill>
        <p:spPr>
          <a:xfrm>
            <a:off x="250925" y="2963800"/>
            <a:ext cx="2173024" cy="2052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94424" y="1563749"/>
            <a:ext cx="1367300" cy="712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10150" y="2266125"/>
            <a:ext cx="1343150" cy="61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29"/>
          <p:cNvPicPr preferRelativeResize="0"/>
          <p:nvPr/>
        </p:nvPicPr>
        <p:blipFill rotWithShape="1">
          <a:blip r:embed="rId3">
            <a:alphaModFix/>
          </a:blip>
          <a:srcRect b="14789" l="27713" r="50660" t="-14790"/>
          <a:stretch/>
        </p:blipFill>
        <p:spPr>
          <a:xfrm>
            <a:off x="2532350" y="2352550"/>
            <a:ext cx="1911550" cy="266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9"/>
          <p:cNvPicPr preferRelativeResize="0"/>
          <p:nvPr/>
        </p:nvPicPr>
        <p:blipFill rotWithShape="1">
          <a:blip r:embed="rId3">
            <a:alphaModFix/>
          </a:blip>
          <a:srcRect b="14787" l="51629" r="27524" t="2833"/>
          <a:stretch/>
        </p:blipFill>
        <p:spPr>
          <a:xfrm>
            <a:off x="4711750" y="2822075"/>
            <a:ext cx="1842600" cy="219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9"/>
          <p:cNvPicPr preferRelativeResize="0"/>
          <p:nvPr/>
        </p:nvPicPr>
        <p:blipFill rotWithShape="1">
          <a:blip r:embed="rId4">
            <a:alphaModFix/>
          </a:blip>
          <a:srcRect b="14789" l="75430" r="1828" t="-14790"/>
          <a:stretch/>
        </p:blipFill>
        <p:spPr>
          <a:xfrm>
            <a:off x="6822200" y="2352550"/>
            <a:ext cx="2010101" cy="2664125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9"/>
          <p:cNvSpPr/>
          <p:nvPr/>
        </p:nvSpPr>
        <p:spPr>
          <a:xfrm>
            <a:off x="0" y="1547000"/>
            <a:ext cx="9173400" cy="1399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Tijd in de speel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6" name="Google Shape;196;p29"/>
          <p:cNvPicPr preferRelativeResize="0"/>
          <p:nvPr/>
        </p:nvPicPr>
        <p:blipFill rotWithShape="1">
          <a:blip r:embed="rId3">
            <a:alphaModFix/>
          </a:blip>
          <a:srcRect b="14794" l="779" r="74636" t="8152"/>
          <a:stretch/>
        </p:blipFill>
        <p:spPr>
          <a:xfrm>
            <a:off x="250925" y="2963800"/>
            <a:ext cx="2173024" cy="2052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64999" y="1542324"/>
            <a:ext cx="1367300" cy="712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43900" y="2294700"/>
            <a:ext cx="1343150" cy="61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30"/>
          <p:cNvPicPr preferRelativeResize="0"/>
          <p:nvPr/>
        </p:nvPicPr>
        <p:blipFill rotWithShape="1">
          <a:blip r:embed="rId3">
            <a:alphaModFix/>
          </a:blip>
          <a:srcRect b="14789" l="27713" r="50660" t="-14790"/>
          <a:stretch/>
        </p:blipFill>
        <p:spPr>
          <a:xfrm>
            <a:off x="2532350" y="2352550"/>
            <a:ext cx="1911550" cy="266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30"/>
          <p:cNvPicPr preferRelativeResize="0"/>
          <p:nvPr/>
        </p:nvPicPr>
        <p:blipFill rotWithShape="1">
          <a:blip r:embed="rId3">
            <a:alphaModFix/>
          </a:blip>
          <a:srcRect b="14787" l="51629" r="27524" t="2833"/>
          <a:stretch/>
        </p:blipFill>
        <p:spPr>
          <a:xfrm>
            <a:off x="4711750" y="2822075"/>
            <a:ext cx="1842600" cy="219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30"/>
          <p:cNvPicPr preferRelativeResize="0"/>
          <p:nvPr/>
        </p:nvPicPr>
        <p:blipFill rotWithShape="1">
          <a:blip r:embed="rId4">
            <a:alphaModFix/>
          </a:blip>
          <a:srcRect b="14789" l="75430" r="1828" t="-14790"/>
          <a:stretch/>
        </p:blipFill>
        <p:spPr>
          <a:xfrm>
            <a:off x="6822200" y="2352550"/>
            <a:ext cx="2010101" cy="266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95013" y="0"/>
            <a:ext cx="2112906" cy="1641275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30"/>
          <p:cNvSpPr/>
          <p:nvPr/>
        </p:nvSpPr>
        <p:spPr>
          <a:xfrm>
            <a:off x="0" y="1547000"/>
            <a:ext cx="9173400" cy="1399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Tijd in de speel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9" name="Google Shape;209;p30"/>
          <p:cNvPicPr preferRelativeResize="0"/>
          <p:nvPr/>
        </p:nvPicPr>
        <p:blipFill rotWithShape="1">
          <a:blip r:embed="rId3">
            <a:alphaModFix/>
          </a:blip>
          <a:srcRect b="14794" l="779" r="74636" t="8152"/>
          <a:stretch/>
        </p:blipFill>
        <p:spPr>
          <a:xfrm>
            <a:off x="250925" y="2963800"/>
            <a:ext cx="2173024" cy="2052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0800000">
            <a:off x="6112924" y="1752974"/>
            <a:ext cx="1367300" cy="712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839925" y="1854025"/>
            <a:ext cx="1343150" cy="61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Racebaan</a:t>
            </a:r>
            <a:r>
              <a:rPr lang="en" sz="1800">
                <a:solidFill>
                  <a:schemeClr val="dk2"/>
                </a:solidFill>
              </a:rPr>
              <a:t> </a:t>
            </a:r>
            <a:r>
              <a:rPr lang="en"/>
              <a:t>tekenen</a:t>
            </a:r>
            <a:r>
              <a:rPr lang="en" sz="1800">
                <a:solidFill>
                  <a:schemeClr val="dk2"/>
                </a:solidFill>
              </a:rPr>
              <a:t> </a:t>
            </a:r>
            <a:endParaRPr/>
          </a:p>
        </p:txBody>
      </p:sp>
      <p:pic>
        <p:nvPicPr>
          <p:cNvPr id="217" name="Google Shape;217;p31"/>
          <p:cNvPicPr preferRelativeResize="0"/>
          <p:nvPr/>
        </p:nvPicPr>
        <p:blipFill rotWithShape="1">
          <a:blip r:embed="rId3">
            <a:alphaModFix/>
          </a:blip>
          <a:srcRect b="1652" l="41779" r="0" t="5003"/>
          <a:stretch/>
        </p:blipFill>
        <p:spPr>
          <a:xfrm>
            <a:off x="165700" y="1247125"/>
            <a:ext cx="3260250" cy="297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77800" y="1247113"/>
            <a:ext cx="5349876" cy="3052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Programmeren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311700" y="1152475"/>
            <a:ext cx="8520600" cy="202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39373A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39373A"/>
                </a:solidFill>
                <a:highlight>
                  <a:srgbClr val="FFFFFF"/>
                </a:highlight>
              </a:rPr>
              <a:t>Programmeertaal - de taal die computers begrijpen</a:t>
            </a:r>
            <a:endParaRPr sz="1500">
              <a:solidFill>
                <a:srgbClr val="39373A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500">
                <a:solidFill>
                  <a:srgbClr val="39373A"/>
                </a:solidFill>
                <a:highlight>
                  <a:srgbClr val="FFFFFF"/>
                </a:highlight>
              </a:rPr>
              <a:t>Kennen jullie een programmeertaal? </a:t>
            </a:r>
            <a:endParaRPr/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6425" y="2710750"/>
            <a:ext cx="2558939" cy="1665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L</a:t>
            </a:r>
            <a:r>
              <a:rPr lang="en"/>
              <a:t>angzaam auto uit het racebaan</a:t>
            </a:r>
            <a:endParaRPr/>
          </a:p>
        </p:txBody>
      </p:sp>
      <p:sp>
        <p:nvSpPr>
          <p:cNvPr id="224" name="Google Shape;224;p32"/>
          <p:cNvSpPr/>
          <p:nvPr/>
        </p:nvSpPr>
        <p:spPr>
          <a:xfrm>
            <a:off x="0" y="3784400"/>
            <a:ext cx="9173400" cy="1399200"/>
          </a:xfrm>
          <a:prstGeom prst="rect">
            <a:avLst/>
          </a:prstGeom>
          <a:solidFill>
            <a:srgbClr val="B45F0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32"/>
          <p:cNvSpPr/>
          <p:nvPr/>
        </p:nvSpPr>
        <p:spPr>
          <a:xfrm>
            <a:off x="0" y="2385200"/>
            <a:ext cx="9173400" cy="1399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6" name="Google Shape;22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31800" y="2779175"/>
            <a:ext cx="1343150" cy="61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3525" y="3946500"/>
            <a:ext cx="1343150" cy="611250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32"/>
          <p:cNvSpPr/>
          <p:nvPr/>
        </p:nvSpPr>
        <p:spPr>
          <a:xfrm>
            <a:off x="-14700" y="986000"/>
            <a:ext cx="9173400" cy="1399200"/>
          </a:xfrm>
          <a:prstGeom prst="rect">
            <a:avLst/>
          </a:prstGeom>
          <a:solidFill>
            <a:srgbClr val="B45F0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9" name="Google Shape;22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3525" y="1533025"/>
            <a:ext cx="1343150" cy="6112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0" name="Google Shape;230;p32"/>
          <p:cNvCxnSpPr/>
          <p:nvPr/>
        </p:nvCxnSpPr>
        <p:spPr>
          <a:xfrm>
            <a:off x="2399500" y="3074300"/>
            <a:ext cx="1179900" cy="1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1" name="Google Shape;231;p32"/>
          <p:cNvCxnSpPr/>
          <p:nvPr/>
        </p:nvCxnSpPr>
        <p:spPr>
          <a:xfrm>
            <a:off x="2551900" y="3302900"/>
            <a:ext cx="1179900" cy="1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2" name="Google Shape;232;p32"/>
          <p:cNvCxnSpPr/>
          <p:nvPr/>
        </p:nvCxnSpPr>
        <p:spPr>
          <a:xfrm>
            <a:off x="2551900" y="2845700"/>
            <a:ext cx="1179900" cy="1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3" name="Google Shape;233;p32"/>
          <p:cNvCxnSpPr/>
          <p:nvPr/>
        </p:nvCxnSpPr>
        <p:spPr>
          <a:xfrm>
            <a:off x="951700" y="4064900"/>
            <a:ext cx="547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4" name="Google Shape;234;p32"/>
          <p:cNvCxnSpPr/>
          <p:nvPr/>
        </p:nvCxnSpPr>
        <p:spPr>
          <a:xfrm>
            <a:off x="875500" y="4217300"/>
            <a:ext cx="547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5" name="Google Shape;235;p32"/>
          <p:cNvCxnSpPr/>
          <p:nvPr/>
        </p:nvCxnSpPr>
        <p:spPr>
          <a:xfrm>
            <a:off x="951700" y="4369700"/>
            <a:ext cx="547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6" name="Google Shape;236;p32"/>
          <p:cNvCxnSpPr/>
          <p:nvPr/>
        </p:nvCxnSpPr>
        <p:spPr>
          <a:xfrm>
            <a:off x="951700" y="2007500"/>
            <a:ext cx="547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7" name="Google Shape;237;p32"/>
          <p:cNvCxnSpPr/>
          <p:nvPr/>
        </p:nvCxnSpPr>
        <p:spPr>
          <a:xfrm>
            <a:off x="951700" y="1855100"/>
            <a:ext cx="547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8" name="Google Shape;238;p32"/>
          <p:cNvCxnSpPr/>
          <p:nvPr/>
        </p:nvCxnSpPr>
        <p:spPr>
          <a:xfrm>
            <a:off x="951700" y="1702700"/>
            <a:ext cx="547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39" name="Google Shape;239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72850" y="2007500"/>
            <a:ext cx="2800350" cy="1990725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Tweede auto</a:t>
            </a:r>
            <a:endParaRPr/>
          </a:p>
        </p:txBody>
      </p:sp>
      <p:sp>
        <p:nvSpPr>
          <p:cNvPr id="245" name="Google Shape;245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10000"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39373A"/>
                </a:solidFill>
                <a:highlight>
                  <a:srgbClr val="FFFFFF"/>
                </a:highlight>
              </a:rPr>
              <a:t>Stappen </a:t>
            </a:r>
            <a:endParaRPr sz="1500">
              <a:solidFill>
                <a:srgbClr val="39373A"/>
              </a:solidFill>
              <a:highlight>
                <a:srgbClr val="FFFFFF"/>
              </a:highlight>
            </a:endParaRPr>
          </a:p>
          <a:p>
            <a:pPr indent="-309562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39373A"/>
              </a:buClr>
              <a:buSzPct val="100000"/>
              <a:buAutoNum type="arabicPeriod"/>
            </a:pPr>
            <a:r>
              <a:rPr lang="en" sz="1500">
                <a:solidFill>
                  <a:srgbClr val="39373A"/>
                </a:solidFill>
                <a:highlight>
                  <a:srgbClr val="FFFFFF"/>
                </a:highlight>
              </a:rPr>
              <a:t>Kopieer de eerste auto sprite</a:t>
            </a:r>
            <a:endParaRPr sz="1500">
              <a:solidFill>
                <a:srgbClr val="39373A"/>
              </a:solidFill>
              <a:highlight>
                <a:srgbClr val="FFFFFF"/>
              </a:highlight>
            </a:endParaRPr>
          </a:p>
          <a:p>
            <a:pPr indent="-309562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9373A"/>
              </a:buClr>
              <a:buSzPct val="100000"/>
              <a:buAutoNum type="arabicPeriod"/>
            </a:pPr>
            <a:r>
              <a:rPr lang="en" sz="1500">
                <a:solidFill>
                  <a:srgbClr val="39373A"/>
                </a:solidFill>
                <a:highlight>
                  <a:srgbClr val="FFFFFF"/>
                </a:highlight>
              </a:rPr>
              <a:t>Selecteer de tweede auto-sprite</a:t>
            </a:r>
            <a:endParaRPr sz="1500">
              <a:solidFill>
                <a:srgbClr val="39373A"/>
              </a:solidFill>
              <a:highlight>
                <a:srgbClr val="FFFFFF"/>
              </a:highlight>
            </a:endParaRPr>
          </a:p>
          <a:p>
            <a:pPr indent="-309562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9373A"/>
              </a:buClr>
              <a:buSzPct val="100000"/>
              <a:buAutoNum type="arabicPeriod"/>
            </a:pPr>
            <a:r>
              <a:rPr lang="en" sz="1500">
                <a:solidFill>
                  <a:srgbClr val="39373A"/>
                </a:solidFill>
                <a:highlight>
                  <a:srgbClr val="FFFFFF"/>
                </a:highlight>
              </a:rPr>
              <a:t>Ga naar kostuums en upload de tweede auto afbeelding</a:t>
            </a:r>
            <a:endParaRPr sz="1500">
              <a:solidFill>
                <a:srgbClr val="39373A"/>
              </a:solidFill>
              <a:highlight>
                <a:srgbClr val="FFFFFF"/>
              </a:highlight>
            </a:endParaRPr>
          </a:p>
          <a:p>
            <a:pPr indent="-309562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9373A"/>
              </a:buClr>
              <a:buSzPct val="100000"/>
              <a:buAutoNum type="arabicPeriod"/>
            </a:pPr>
            <a:r>
              <a:rPr lang="en" sz="1500">
                <a:solidFill>
                  <a:srgbClr val="39373A"/>
                </a:solidFill>
                <a:highlight>
                  <a:srgbClr val="FFFFFF"/>
                </a:highlight>
              </a:rPr>
              <a:t>Verwijder het kostuum dat de afbeelding van de eerste auto bevat</a:t>
            </a:r>
            <a:endParaRPr sz="1500">
              <a:solidFill>
                <a:srgbClr val="39373A"/>
              </a:solidFill>
              <a:highlight>
                <a:srgbClr val="FFFFFF"/>
              </a:highlight>
            </a:endParaRPr>
          </a:p>
          <a:p>
            <a:pPr indent="-309562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9373A"/>
              </a:buClr>
              <a:buSzPct val="100000"/>
              <a:buAutoNum type="arabicPeriod"/>
            </a:pPr>
            <a:r>
              <a:rPr lang="en" sz="1500">
                <a:solidFill>
                  <a:srgbClr val="39373A"/>
                </a:solidFill>
                <a:highlight>
                  <a:srgbClr val="FFFFFF"/>
                </a:highlight>
              </a:rPr>
              <a:t>Verander de toetsenbord toetsen die worden gebruikt voor het besturen van de auto naar andere toetsen:</a:t>
            </a:r>
            <a:endParaRPr sz="1500">
              <a:solidFill>
                <a:srgbClr val="39373A"/>
              </a:solidFill>
              <a:highlight>
                <a:srgbClr val="FFFFFF"/>
              </a:highlight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39373A"/>
                </a:solidFill>
                <a:highlight>
                  <a:srgbClr val="FFFFFF"/>
                </a:highlight>
              </a:rPr>
              <a:t>A om naar links te gaan</a:t>
            </a:r>
            <a:endParaRPr sz="1500">
              <a:solidFill>
                <a:srgbClr val="39373A"/>
              </a:solidFill>
              <a:highlight>
                <a:srgbClr val="FFFFFF"/>
              </a:highlight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39373A"/>
                </a:solidFill>
                <a:highlight>
                  <a:srgbClr val="FFFFFF"/>
                </a:highlight>
              </a:rPr>
              <a:t>D om naar rechts te gaan</a:t>
            </a:r>
            <a:endParaRPr sz="1500">
              <a:solidFill>
                <a:srgbClr val="39373A"/>
              </a:solidFill>
              <a:highlight>
                <a:srgbClr val="FFFFFF"/>
              </a:highlight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39373A"/>
                </a:solidFill>
                <a:highlight>
                  <a:srgbClr val="FFFFFF"/>
                </a:highlight>
              </a:rPr>
              <a:t>W om te versnellen</a:t>
            </a:r>
            <a:endParaRPr sz="1500">
              <a:solidFill>
                <a:srgbClr val="39373A"/>
              </a:solidFill>
              <a:highlight>
                <a:srgbClr val="FFFFFF"/>
              </a:highlight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39373A"/>
                </a:solidFill>
                <a:highlight>
                  <a:srgbClr val="FFFFFF"/>
                </a:highlight>
              </a:rPr>
              <a:t>S om te breken</a:t>
            </a:r>
            <a:endParaRPr sz="1500">
              <a:solidFill>
                <a:srgbClr val="39373A"/>
              </a:solidFill>
              <a:highlight>
                <a:srgbClr val="FFFFFF"/>
              </a:highlight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500">
                <a:solidFill>
                  <a:srgbClr val="39373A"/>
                </a:solidFill>
                <a:highlight>
                  <a:srgbClr val="FFFFFF"/>
                </a:highlight>
              </a:rPr>
              <a:t>Start point x:140 y:0</a:t>
            </a:r>
            <a:endParaRPr/>
          </a:p>
        </p:txBody>
      </p:sp>
      <p:pic>
        <p:nvPicPr>
          <p:cNvPr id="246" name="Google Shape;24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5947749" y="1224162"/>
            <a:ext cx="1367300" cy="712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400000">
            <a:off x="7081787" y="1274686"/>
            <a:ext cx="1343150" cy="61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33"/>
          <p:cNvPicPr preferRelativeResize="0"/>
          <p:nvPr/>
        </p:nvPicPr>
        <p:blipFill rotWithShape="1">
          <a:blip r:embed="rId5">
            <a:alphaModFix/>
          </a:blip>
          <a:srcRect b="36692" l="0" r="0" t="36030"/>
          <a:stretch/>
        </p:blipFill>
        <p:spPr>
          <a:xfrm>
            <a:off x="6021950" y="374416"/>
            <a:ext cx="2390775" cy="5222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9" name="Google Shape;249;p33"/>
          <p:cNvCxnSpPr/>
          <p:nvPr/>
        </p:nvCxnSpPr>
        <p:spPr>
          <a:xfrm flipH="1">
            <a:off x="5994950" y="185750"/>
            <a:ext cx="27000" cy="2129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0" name="Google Shape;250;p33"/>
          <p:cNvCxnSpPr/>
          <p:nvPr/>
        </p:nvCxnSpPr>
        <p:spPr>
          <a:xfrm flipH="1">
            <a:off x="8385725" y="185750"/>
            <a:ext cx="27000" cy="2129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title"/>
          </p:nvPr>
        </p:nvSpPr>
        <p:spPr>
          <a:xfrm>
            <a:off x="311700" y="2305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in Scratch </a:t>
            </a:r>
            <a:endParaRPr/>
          </a:p>
        </p:txBody>
      </p:sp>
      <p:pic>
        <p:nvPicPr>
          <p:cNvPr id="69" name="Google Shape;6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9400" y="868225"/>
            <a:ext cx="5679674" cy="4154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/>
          <p:nvPr>
            <p:ph type="title"/>
          </p:nvPr>
        </p:nvSpPr>
        <p:spPr>
          <a:xfrm>
            <a:off x="311700" y="2541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 sz="1800"/>
              <a:t>Auto Race </a:t>
            </a:r>
            <a:endParaRPr/>
          </a:p>
        </p:txBody>
      </p:sp>
      <p:pic>
        <p:nvPicPr>
          <p:cNvPr id="75" name="Google Shape;7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0050" y="1335713"/>
            <a:ext cx="1243450" cy="47885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6"/>
          <p:cNvSpPr txBox="1"/>
          <p:nvPr/>
        </p:nvSpPr>
        <p:spPr>
          <a:xfrm>
            <a:off x="500400" y="826800"/>
            <a:ext cx="4991400" cy="364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Maak een online speel in Scratch met 2 autos dat gaan racen op een baan.</a:t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Auto 1 is </a:t>
            </a:r>
            <a:r>
              <a:rPr lang="en" sz="1100"/>
              <a:t>gecontroleerd</a:t>
            </a:r>
            <a:r>
              <a:rPr lang="en" sz="1100"/>
              <a:t> met de toetsen</a:t>
            </a: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 sz="1100"/>
              <a:t>Als je de toets Pijl links drukt, auto gaat naar links </a:t>
            </a: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 sz="1100"/>
              <a:t>Als je de toets Pijl rechts drukt, auto gaat naar rechts</a:t>
            </a: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 sz="1100"/>
              <a:t>Als je de toets Pijl omhoog drukt, auto gaat sneller</a:t>
            </a: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 sz="1100"/>
              <a:t>Toets Pijl omlaag  auto gaat remmen, stoppen en achteruit</a:t>
            </a:r>
            <a:endParaRPr sz="11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Auto 2 is gecontroleerd met de toetsen A, D, S, W</a:t>
            </a:r>
            <a:endParaRPr sz="1100"/>
          </a:p>
          <a:p>
            <a:pPr indent="-2984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 sz="1100"/>
              <a:t>A om naar links te gaan</a:t>
            </a:r>
            <a:endParaRPr sz="1100"/>
          </a:p>
          <a:p>
            <a:pPr indent="-2984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 sz="1100"/>
              <a:t>D om naar rechts te gaan</a:t>
            </a:r>
            <a:endParaRPr sz="1100"/>
          </a:p>
          <a:p>
            <a:pPr indent="-2984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 sz="1100"/>
              <a:t>W om te versnellen</a:t>
            </a:r>
            <a:endParaRPr sz="1100"/>
          </a:p>
          <a:p>
            <a:pPr indent="-2984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 sz="1100"/>
              <a:t>S om te breken</a:t>
            </a:r>
            <a:endParaRPr sz="1100"/>
          </a:p>
          <a:p>
            <a:pPr indent="-2984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 sz="1100"/>
              <a:t>Startpunt x:140 y:0</a:t>
            </a:r>
            <a:endParaRPr sz="1100"/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77" name="Google Shape;7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57949" y="1582399"/>
            <a:ext cx="1367300" cy="712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70025" y="3376775"/>
            <a:ext cx="1343150" cy="61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Stappen</a:t>
            </a:r>
            <a:endParaRPr/>
          </a:p>
        </p:txBody>
      </p:sp>
      <p:sp>
        <p:nvSpPr>
          <p:cNvPr id="84" name="Google Shape;84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Auto draaien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Auto versnelling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Auto remmen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Auto start positie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Tijd in de speel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Racebaan tekenen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A</a:t>
            </a:r>
            <a:r>
              <a:rPr lang="en"/>
              <a:t>uto uit het racebaan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Tweede auto 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Start </a:t>
            </a:r>
            <a:endParaRPr/>
          </a:p>
        </p:txBody>
      </p:sp>
      <p:pic>
        <p:nvPicPr>
          <p:cNvPr id="90" name="Google Shape;9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9400" y="1152475"/>
            <a:ext cx="6482627" cy="3697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Auto draaien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19"/>
          <p:cNvSpPr txBox="1"/>
          <p:nvPr>
            <p:ph idx="1" type="body"/>
          </p:nvPr>
        </p:nvSpPr>
        <p:spPr>
          <a:xfrm>
            <a:off x="311700" y="1050400"/>
            <a:ext cx="8520600" cy="387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Als de</a:t>
            </a:r>
            <a:r>
              <a:rPr lang="en"/>
              <a:t> linkerpijl wordt ingedrukt , draaid de auto 15 graden naar links</a:t>
            </a:r>
            <a:endParaRPr/>
          </a:p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Als de rechterpijl wordt ingedrukt , draaid de auto 15 graden naar rechts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08610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Gebruik </a:t>
            </a:r>
            <a:r>
              <a:rPr lang="en">
                <a:solidFill>
                  <a:srgbClr val="F1C232"/>
                </a:solidFill>
              </a:rPr>
              <a:t>Gebeurtenis</a:t>
            </a:r>
            <a:r>
              <a:rPr lang="en"/>
              <a:t> code </a:t>
            </a:r>
            <a:r>
              <a:rPr lang="en" sz="1300">
                <a:solidFill>
                  <a:schemeClr val="dk1"/>
                </a:solidFill>
              </a:rPr>
              <a:t> </a:t>
            </a:r>
            <a:r>
              <a:rPr lang="en" sz="1700">
                <a:solidFill>
                  <a:schemeClr val="dk1"/>
                </a:solidFill>
              </a:rPr>
              <a:t>‘</a:t>
            </a:r>
            <a:r>
              <a:rPr lang="en" sz="1700">
                <a:solidFill>
                  <a:srgbClr val="F1C232"/>
                </a:solidFill>
              </a:rPr>
              <a:t>waanner ….  is ingedrukt’ </a:t>
            </a:r>
            <a:r>
              <a:rPr lang="en"/>
              <a:t>en </a:t>
            </a:r>
            <a:r>
              <a:rPr lang="en">
                <a:solidFill>
                  <a:schemeClr val="accent1"/>
                </a:solidFill>
              </a:rPr>
              <a:t>Beweging</a:t>
            </a:r>
            <a:r>
              <a:rPr lang="en"/>
              <a:t> code </a:t>
            </a:r>
            <a:endParaRPr/>
          </a:p>
          <a:p>
            <a:pPr indent="-30861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Klik op de groene vlag       en test of je inderdaad kunt de auto draaien met </a:t>
            </a:r>
            <a:r>
              <a:rPr lang="en"/>
              <a:t>linkerpijl en rechterpijl</a:t>
            </a:r>
            <a:r>
              <a:rPr lang="en"/>
              <a:t>. Werkt het?</a:t>
            </a:r>
            <a:endParaRPr/>
          </a:p>
          <a:p>
            <a:pPr indent="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7" name="Google Shape;97;p19"/>
          <p:cNvPicPr preferRelativeResize="0"/>
          <p:nvPr/>
        </p:nvPicPr>
        <p:blipFill rotWithShape="1">
          <a:blip r:embed="rId3">
            <a:alphaModFix/>
          </a:blip>
          <a:srcRect b="-12900" l="0" r="0" t="12900"/>
          <a:stretch/>
        </p:blipFill>
        <p:spPr>
          <a:xfrm>
            <a:off x="2443375" y="4159700"/>
            <a:ext cx="275450" cy="27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96500" y="1736070"/>
            <a:ext cx="2346350" cy="20804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02525" y="1736075"/>
            <a:ext cx="2346350" cy="19835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0"/>
          <p:cNvSpPr txBox="1"/>
          <p:nvPr>
            <p:ph type="title"/>
          </p:nvPr>
        </p:nvSpPr>
        <p:spPr>
          <a:xfrm>
            <a:off x="482950" y="338375"/>
            <a:ext cx="7394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Auto draaien</a:t>
            </a:r>
            <a:endParaRPr/>
          </a:p>
        </p:txBody>
      </p:sp>
      <p:pic>
        <p:nvPicPr>
          <p:cNvPr id="105" name="Google Shape;10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1325" y="1064575"/>
            <a:ext cx="6397952" cy="3630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Auto snelheid</a:t>
            </a:r>
            <a:endParaRPr/>
          </a:p>
        </p:txBody>
      </p:sp>
      <p:sp>
        <p:nvSpPr>
          <p:cNvPr id="111" name="Google Shape;111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-</a:t>
            </a:r>
            <a:r>
              <a:rPr lang="en" sz="1100">
                <a:solidFill>
                  <a:schemeClr val="dk1"/>
                </a:solidFill>
              </a:rPr>
              <a:t> Maak een variabel om het snelheid op te slaan</a:t>
            </a:r>
            <a:endParaRPr/>
          </a:p>
        </p:txBody>
      </p:sp>
      <p:pic>
        <p:nvPicPr>
          <p:cNvPr id="112" name="Google Shape;11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36572" y="1636225"/>
            <a:ext cx="1896350" cy="293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4125" y="1685350"/>
            <a:ext cx="2141075" cy="195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8100000">
            <a:off x="3617673" y="1605349"/>
            <a:ext cx="1367301" cy="71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2700000">
            <a:off x="6986424" y="2604625"/>
            <a:ext cx="1367298" cy="7123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1"/>
          <p:cNvSpPr/>
          <p:nvPr/>
        </p:nvSpPr>
        <p:spPr>
          <a:xfrm>
            <a:off x="7577300" y="2798175"/>
            <a:ext cx="325200" cy="3252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21"/>
          <p:cNvSpPr/>
          <p:nvPr/>
        </p:nvSpPr>
        <p:spPr>
          <a:xfrm flipH="1">
            <a:off x="4138725" y="1815911"/>
            <a:ext cx="325200" cy="3702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